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2" r:id="rId1"/>
  </p:sldMasterIdLst>
  <p:notesMasterIdLst>
    <p:notesMasterId r:id="rId9"/>
  </p:notesMasterIdLst>
  <p:sldIdLst>
    <p:sldId id="470" r:id="rId2"/>
    <p:sldId id="523" r:id="rId3"/>
    <p:sldId id="524" r:id="rId4"/>
    <p:sldId id="525" r:id="rId5"/>
    <p:sldId id="526" r:id="rId6"/>
    <p:sldId id="527" r:id="rId7"/>
    <p:sldId id="486" r:id="rId8"/>
  </p:sldIdLst>
  <p:sldSz cx="12192000" cy="6858000"/>
  <p:notesSz cx="6858000" cy="9144000"/>
  <p:defaultTextStyle>
    <a:defPPr>
      <a:defRPr lang="zh-H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pos="7151" userDrawn="1">
          <p15:clr>
            <a:srgbClr val="A4A3A4"/>
          </p15:clr>
        </p15:guide>
        <p15:guide id="8" orient="horz" pos="120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A0000"/>
    <a:srgbClr val="D7343F"/>
    <a:srgbClr val="A6A6A6"/>
    <a:srgbClr val="8B0012"/>
    <a:srgbClr val="7B3349"/>
    <a:srgbClr val="2E75B6"/>
    <a:srgbClr val="F3DE5A"/>
    <a:srgbClr val="485766"/>
    <a:srgbClr val="F1D73B"/>
    <a:srgbClr val="BFC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86" autoAdjust="0"/>
    <p:restoredTop sz="70168" autoAdjust="0"/>
  </p:normalViewPr>
  <p:slideViewPr>
    <p:cSldViewPr snapToGrid="0" showGuides="1">
      <p:cViewPr varScale="1">
        <p:scale>
          <a:sx n="88" d="100"/>
          <a:sy n="88" d="100"/>
        </p:scale>
        <p:origin x="283" y="72"/>
      </p:cViewPr>
      <p:guideLst>
        <p:guide pos="7151"/>
        <p:guide orient="horz" pos="120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50" d="100"/>
        <a:sy n="15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HK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E7729B-9D3E-4E69-A4E1-356C750C1967}" type="datetimeFigureOut">
              <a:rPr lang="zh-HK" altLang="en-US" smtClean="0"/>
              <a:t>10/5/2021</a:t>
            </a:fld>
            <a:endParaRPr lang="zh-HK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HK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HK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HK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E97619-DBBE-4EF5-8E3C-32126B56E9D5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14247154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GPA</a:t>
            </a:r>
            <a:r>
              <a:rPr lang="zh-CN" altLang="en-US" dirty="0"/>
              <a:t>、感兴趣的方向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E97619-DBBE-4EF5-8E3C-32126B56E9D5}" type="slidenum">
              <a:rPr lang="zh-HK" altLang="en-US" smtClean="0"/>
              <a:t>2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34713869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GPA</a:t>
            </a:r>
            <a:r>
              <a:rPr lang="zh-CN" altLang="en-US" dirty="0"/>
              <a:t>、感兴趣的方向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E97619-DBBE-4EF5-8E3C-32126B56E9D5}" type="slidenum">
              <a:rPr lang="zh-HK" altLang="en-US" smtClean="0"/>
              <a:t>3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2736245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GPA</a:t>
            </a:r>
            <a:r>
              <a:rPr lang="zh-CN" altLang="en-US" dirty="0"/>
              <a:t>、感兴趣的方向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E97619-DBBE-4EF5-8E3C-32126B56E9D5}" type="slidenum">
              <a:rPr lang="zh-HK" altLang="en-US" smtClean="0"/>
              <a:t>4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42096018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GPA</a:t>
            </a:r>
            <a:r>
              <a:rPr lang="zh-CN" altLang="en-US" dirty="0"/>
              <a:t>、感兴趣的方向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E97619-DBBE-4EF5-8E3C-32126B56E9D5}" type="slidenum">
              <a:rPr lang="zh-HK" altLang="en-US" smtClean="0"/>
              <a:t>5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20757509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GPA</a:t>
            </a:r>
            <a:r>
              <a:rPr lang="zh-CN" altLang="en-US" dirty="0"/>
              <a:t>、感兴趣的方向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E97619-DBBE-4EF5-8E3C-32126B56E9D5}" type="slidenum">
              <a:rPr lang="zh-HK" altLang="en-US" smtClean="0"/>
              <a:t>6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33929301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26555-BDEE-49A9-8798-158D9680208B}" type="datetime1">
              <a:rPr lang="zh-HK" altLang="en-US" smtClean="0"/>
              <a:t>10/5/2021</a:t>
            </a:fld>
            <a:endParaRPr lang="zh-HK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17461691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wipe/>
      </p:transition>
    </mc:Choice>
    <mc:Fallback>
      <p:transition>
        <p:wip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1EA11D-72BB-4561-AE35-0C78BE44113C}" type="datetime1">
              <a:rPr lang="zh-HK" altLang="en-US" smtClean="0"/>
              <a:t>10/5/2021</a:t>
            </a:fld>
            <a:endParaRPr lang="zh-HK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41329331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wipe/>
      </p:transition>
    </mc:Choice>
    <mc:Fallback>
      <p:transition>
        <p:wip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4FD03-EFBF-4146-A5B8-9814681C3925}" type="datetime1">
              <a:rPr lang="zh-HK" altLang="en-US" smtClean="0"/>
              <a:t>10/5/2021</a:t>
            </a:fld>
            <a:endParaRPr lang="zh-HK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23548864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wipe/>
      </p:transition>
    </mc:Choice>
    <mc:Fallback>
      <p:transition>
        <p:wip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2F0185-33E3-424B-B8B2-CEA347F4F9B1}" type="datetime1">
              <a:rPr lang="zh-HK" altLang="en-US" smtClean="0"/>
              <a:t>10/5/2021</a:t>
            </a:fld>
            <a:endParaRPr lang="zh-HK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18161024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wipe/>
      </p:transition>
    </mc:Choice>
    <mc:Fallback>
      <p:transition>
        <p:wip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62966-05EB-4F74-9D3F-7668BC93FC2F}" type="datetime1">
              <a:rPr lang="zh-HK" altLang="en-US" smtClean="0"/>
              <a:t>10/5/2021</a:t>
            </a:fld>
            <a:endParaRPr lang="zh-HK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20854687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wipe/>
      </p:transition>
    </mc:Choice>
    <mc:Fallback>
      <p:transition>
        <p:wip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B6CEF-8976-472D-AB92-C2F3FBAD14B7}" type="datetime1">
              <a:rPr lang="zh-HK" altLang="en-US" smtClean="0"/>
              <a:t>10/5/2021</a:t>
            </a:fld>
            <a:endParaRPr lang="zh-HK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25153666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wipe/>
      </p:transition>
    </mc:Choice>
    <mc:Fallback>
      <p:transition>
        <p:wip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27A63-6DCD-4B71-94B2-2AC438AD4F9F}" type="datetime1">
              <a:rPr lang="zh-HK" altLang="en-US" smtClean="0"/>
              <a:t>10/5/2021</a:t>
            </a:fld>
            <a:endParaRPr lang="zh-HK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870805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wipe/>
      </p:transition>
    </mc:Choice>
    <mc:Fallback>
      <p:transition>
        <p:wip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EFC5B-C8A3-4CEE-A611-14B6A8B31CE9}" type="datetime1">
              <a:rPr lang="zh-HK" altLang="en-US" smtClean="0"/>
              <a:t>10/5/2021</a:t>
            </a:fld>
            <a:endParaRPr lang="zh-HK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25297037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wipe/>
      </p:transition>
    </mc:Choice>
    <mc:Fallback>
      <p:transition>
        <p:wip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618AC-A1DB-4481-88A1-84EA51E162BD}" type="datetime1">
              <a:rPr lang="zh-HK" altLang="en-US" smtClean="0"/>
              <a:t>10/5/2021</a:t>
            </a:fld>
            <a:endParaRPr lang="zh-HK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10265380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wipe/>
      </p:transition>
    </mc:Choice>
    <mc:Fallback>
      <p:transition>
        <p:wip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29229-B4EE-4FAE-BC76-9BD00AACCDA7}" type="datetime1">
              <a:rPr lang="zh-HK" altLang="en-US" smtClean="0"/>
              <a:t>10/5/2021</a:t>
            </a:fld>
            <a:endParaRPr lang="zh-HK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33069318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wipe/>
      </p:transition>
    </mc:Choice>
    <mc:Fallback>
      <p:transition>
        <p:wip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FB7F6E-4E87-4949-825F-626B8F2886FC}" type="datetime1">
              <a:rPr lang="zh-HK" altLang="en-US" smtClean="0"/>
              <a:t>10/5/2021</a:t>
            </a:fld>
            <a:endParaRPr lang="zh-HK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9895003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wipe/>
      </p:transition>
    </mc:Choice>
    <mc:Fallback>
      <p:transition>
        <p:wip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E69761-1F93-4DC6-97F7-9EAF12CB1F50}" type="datetime1">
              <a:rPr lang="zh-HK" altLang="en-US" smtClean="0"/>
              <a:t>10/5/2021</a:t>
            </a:fld>
            <a:endParaRPr lang="zh-HK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HK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067800" y="605981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92E714-8771-4256-B120-A1444CD7D5F3}" type="slidenum">
              <a:rPr lang="zh-HK" altLang="en-US" smtClean="0"/>
              <a:pPr/>
              <a:t>‹#›</a:t>
            </a:fld>
            <a:endParaRPr lang="zh-HK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3509" y="6008913"/>
            <a:ext cx="1587721" cy="445959"/>
          </a:xfrm>
          <a:prstGeom prst="rect">
            <a:avLst/>
          </a:prstGeom>
        </p:spPr>
      </p:pic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8839200" y="605981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HK"/>
            </a:defPPr>
            <a:lvl1pPr marL="0" algn="r" defTabSz="914400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|</a:t>
            </a:r>
            <a:endParaRPr lang="zh-HK" altLang="en-US" dirty="0"/>
          </a:p>
        </p:txBody>
      </p:sp>
    </p:spTree>
    <p:extLst>
      <p:ext uri="{BB962C8B-B14F-4D97-AF65-F5344CB8AC3E}">
        <p14:creationId xmlns:p14="http://schemas.microsoft.com/office/powerpoint/2010/main" val="42208651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mc:AlternateContent xmlns:mc="http://schemas.openxmlformats.org/markup-compatibility/2006">
    <mc:Choice xmlns:p14="http://schemas.microsoft.com/office/powerpoint/2010/main" Requires="p14">
      <p:transition p14:dur="250">
        <p:wipe/>
      </p:transition>
    </mc:Choice>
    <mc:Fallback>
      <p:transition>
        <p:wip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矩形 6"/>
          <p:cNvSpPr>
            <a:spLocks noChangeArrowheads="1"/>
          </p:cNvSpPr>
          <p:nvPr/>
        </p:nvSpPr>
        <p:spPr bwMode="auto">
          <a:xfrm>
            <a:off x="0" y="4902200"/>
            <a:ext cx="12192000" cy="1955800"/>
          </a:xfrm>
          <a:prstGeom prst="rect">
            <a:avLst/>
          </a:prstGeom>
          <a:solidFill>
            <a:srgbClr val="9A0000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 dirty="0">
              <a:solidFill>
                <a:srgbClr val="FFFFFF"/>
              </a:solidFill>
            </a:endParaRPr>
          </a:p>
        </p:txBody>
      </p:sp>
      <p:sp>
        <p:nvSpPr>
          <p:cNvPr id="2056" name="文本框 58"/>
          <p:cNvSpPr txBox="1">
            <a:spLocks noChangeArrowheads="1"/>
          </p:cNvSpPr>
          <p:nvPr/>
        </p:nvSpPr>
        <p:spPr bwMode="auto">
          <a:xfrm>
            <a:off x="263753" y="3738921"/>
            <a:ext cx="9219883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4000" dirty="0">
                <a:solidFill>
                  <a:srgbClr val="9A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自我介绍 </a:t>
            </a:r>
            <a:r>
              <a:rPr lang="en-US" altLang="zh-CN" sz="4000" dirty="0">
                <a:solidFill>
                  <a:srgbClr val="9A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4000" dirty="0">
                <a:solidFill>
                  <a:srgbClr val="9A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四年里的成长与感悟</a:t>
            </a:r>
          </a:p>
        </p:txBody>
      </p:sp>
      <p:sp>
        <p:nvSpPr>
          <p:cNvPr id="2057" name="文本框 59"/>
          <p:cNvSpPr txBox="1">
            <a:spLocks noChangeArrowheads="1"/>
          </p:cNvSpPr>
          <p:nvPr/>
        </p:nvSpPr>
        <p:spPr bwMode="auto">
          <a:xfrm>
            <a:off x="350838" y="4370388"/>
            <a:ext cx="629285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/>
            <a:r>
              <a:rPr lang="en-US" altLang="zh-CN" sz="1600" dirty="0">
                <a:solidFill>
                  <a:srgbClr val="9A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 Ballad for the Ordinary People</a:t>
            </a:r>
            <a:endParaRPr lang="zh-CN" altLang="en-US" sz="1600" dirty="0">
              <a:solidFill>
                <a:srgbClr val="9A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086" y="384017"/>
            <a:ext cx="2921778" cy="820669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6342" y="3195847"/>
            <a:ext cx="5260154" cy="3412704"/>
          </a:xfrm>
          <a:prstGeom prst="rect">
            <a:avLst/>
          </a:prstGeom>
        </p:spPr>
      </p:pic>
      <p:sp>
        <p:nvSpPr>
          <p:cNvPr id="12" name="灯片编号占位符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8F404-4D68-4CF1-A1D1-4545FFCFAAD6}" type="slidenum">
              <a:rPr lang="zh-CN" altLang="en-US" smtClean="0"/>
              <a:t>1</a:t>
            </a:fld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1072560" y="5199492"/>
            <a:ext cx="409401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谷家桢</a:t>
            </a:r>
          </a:p>
          <a:p>
            <a:r>
              <a:rPr lang="zh-CN" altLang="en-US" dirty="0">
                <a:solidFill>
                  <a:schemeClr val="bg1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北京大学化学学院</a:t>
            </a:r>
            <a:endParaRPr lang="en-US" altLang="zh-CN" dirty="0">
              <a:solidFill>
                <a:schemeClr val="bg1"/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815" y="5210952"/>
            <a:ext cx="715745" cy="715745"/>
          </a:xfrm>
          <a:prstGeom prst="rect">
            <a:avLst/>
          </a:prstGeom>
          <a:effectLst>
            <a:softEdge rad="25400"/>
          </a:effectLst>
        </p:spPr>
      </p:pic>
    </p:spTree>
    <p:extLst>
      <p:ext uri="{BB962C8B-B14F-4D97-AF65-F5344CB8AC3E}">
        <p14:creationId xmlns:p14="http://schemas.microsoft.com/office/powerpoint/2010/main" val="2370509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wipe/>
      </p:transition>
    </mc:Choice>
    <mc:Fallback>
      <p:transition>
        <p:wip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组合 33"/>
          <p:cNvGrpSpPr/>
          <p:nvPr/>
        </p:nvGrpSpPr>
        <p:grpSpPr>
          <a:xfrm>
            <a:off x="377368" y="449038"/>
            <a:ext cx="10824032" cy="900173"/>
            <a:chOff x="0" y="260350"/>
            <a:chExt cx="8459538" cy="900173"/>
          </a:xfrm>
        </p:grpSpPr>
        <p:sp>
          <p:nvSpPr>
            <p:cNvPr id="35" name="文本框 34"/>
            <p:cNvSpPr txBox="1"/>
            <p:nvPr/>
          </p:nvSpPr>
          <p:spPr>
            <a:xfrm>
              <a:off x="267877" y="353109"/>
              <a:ext cx="819166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b="1" dirty="0">
                  <a:solidFill>
                    <a:srgbClr val="8B001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1. </a:t>
              </a:r>
              <a:r>
                <a:rPr lang="zh-CN" altLang="en-US" sz="3600" b="1" dirty="0">
                  <a:solidFill>
                    <a:srgbClr val="8B001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自我介绍</a:t>
              </a:r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267877" y="760413"/>
              <a:ext cx="262046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HK" altLang="en-US" sz="2000" b="1" dirty="0">
                <a:solidFill>
                  <a:srgbClr val="48576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7" name="矩形 36"/>
            <p:cNvSpPr/>
            <p:nvPr/>
          </p:nvSpPr>
          <p:spPr>
            <a:xfrm>
              <a:off x="0" y="260350"/>
              <a:ext cx="201202" cy="831850"/>
            </a:xfrm>
            <a:prstGeom prst="rect">
              <a:avLst/>
            </a:prstGeom>
            <a:solidFill>
              <a:srgbClr val="8B00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HK" altLang="en-US">
                <a:solidFill>
                  <a:srgbClr val="D7343F"/>
                </a:solidFill>
              </a:endParaRPr>
            </a:p>
          </p:txBody>
        </p:sp>
      </p:grp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/>
              <a:t>2</a:t>
            </a:fld>
            <a:endParaRPr lang="zh-HK" altLang="en-US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E5163D77-D9E8-465E-BB42-9697E4CFD253}"/>
              </a:ext>
            </a:extLst>
          </p:cNvPr>
          <p:cNvSpPr txBox="1"/>
          <p:nvPr/>
        </p:nvSpPr>
        <p:spPr>
          <a:xfrm>
            <a:off x="312111" y="1595432"/>
            <a:ext cx="11297296" cy="4694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27063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28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谷家桢</a:t>
            </a:r>
            <a:r>
              <a:rPr lang="zh-CN" altLang="en-US" sz="2000" dirty="0">
                <a:latin typeface="等线" panose="02010600030101010101" pitchFamily="2" charset="-122"/>
                <a:ea typeface="等线" panose="02010600030101010101" pitchFamily="2" charset="-122"/>
              </a:rPr>
              <a:t>  </a:t>
            </a:r>
            <a:r>
              <a:rPr lang="zh-CN" altLang="en-US" sz="2000" dirty="0">
                <a:latin typeface="华文仿宋" panose="02010600040101010101" pitchFamily="2" charset="-122"/>
                <a:ea typeface="华文仿宋" panose="02010600040101010101" pitchFamily="2" charset="-122"/>
              </a:rPr>
              <a:t>北京大学化学学院</a:t>
            </a:r>
            <a:endParaRPr lang="en-US" altLang="zh-CN" sz="2000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defTabSz="627063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sz="2000" dirty="0">
                <a:latin typeface="等线" panose="02010600030101010101" pitchFamily="2" charset="-122"/>
                <a:ea typeface="等线" panose="02010600030101010101" pitchFamily="2" charset="-122"/>
              </a:rPr>
              <a:t>	</a:t>
            </a:r>
            <a:r>
              <a:rPr lang="en-US" altLang="zh-CN" sz="2000" b="1" dirty="0">
                <a:latin typeface="等线" panose="02010600030101010101" pitchFamily="2" charset="-122"/>
                <a:ea typeface="等线" panose="02010600030101010101" pitchFamily="2" charset="-122"/>
              </a:rPr>
              <a:t>GPA</a:t>
            </a:r>
            <a:r>
              <a:rPr lang="en-US" altLang="zh-CN" sz="2000" dirty="0">
                <a:latin typeface="等线" panose="02010600030101010101" pitchFamily="2" charset="-122"/>
                <a:ea typeface="等线" panose="02010600030101010101" pitchFamily="2" charset="-122"/>
              </a:rPr>
              <a:t> 3.631</a:t>
            </a:r>
            <a:r>
              <a:rPr lang="zh-CN" altLang="en-US" sz="2000" dirty="0">
                <a:latin typeface="等线" panose="02010600030101010101" pitchFamily="2" charset="-122"/>
                <a:ea typeface="等线" panose="02010600030101010101" pitchFamily="2" charset="-122"/>
              </a:rPr>
              <a:t> </a:t>
            </a:r>
            <a:endParaRPr lang="en-US" altLang="zh-CN" sz="20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defTabSz="627063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sz="2000" dirty="0">
                <a:latin typeface="等线" panose="02010600030101010101" pitchFamily="2" charset="-122"/>
                <a:ea typeface="等线" panose="02010600030101010101" pitchFamily="2" charset="-122"/>
              </a:rPr>
              <a:t>	</a:t>
            </a:r>
            <a:r>
              <a:rPr lang="zh-CN" altLang="en-US" sz="2000" b="1" dirty="0">
                <a:latin typeface="等线" panose="02010600030101010101" pitchFamily="2" charset="-122"/>
                <a:ea typeface="等线" panose="02010600030101010101" pitchFamily="2" charset="-122"/>
              </a:rPr>
              <a:t>研究方向</a:t>
            </a:r>
            <a:r>
              <a:rPr lang="zh-CN" altLang="en-US" sz="2000" dirty="0">
                <a:latin typeface="等线" panose="02010600030101010101" pitchFamily="2" charset="-122"/>
                <a:ea typeface="等线" panose="02010600030101010101" pitchFamily="2" charset="-122"/>
              </a:rPr>
              <a:t>：稀土发光材料、</a:t>
            </a:r>
            <a:r>
              <a:rPr lang="en-US" altLang="zh-CN" sz="2000" dirty="0">
                <a:latin typeface="等线" panose="02010600030101010101" pitchFamily="2" charset="-122"/>
                <a:ea typeface="等线" panose="02010600030101010101" pitchFamily="2" charset="-122"/>
              </a:rPr>
              <a:t>OLED</a:t>
            </a:r>
            <a:r>
              <a:rPr lang="zh-CN" altLang="en-US" sz="2000" dirty="0">
                <a:latin typeface="等线" panose="02010600030101010101" pitchFamily="2" charset="-122"/>
                <a:ea typeface="等线" panose="02010600030101010101" pitchFamily="2" charset="-122"/>
              </a:rPr>
              <a:t>器件</a:t>
            </a:r>
            <a:endParaRPr lang="en-US" altLang="zh-CN" sz="20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defTabSz="627063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sz="2000" dirty="0">
                <a:latin typeface="等线" panose="02010600030101010101" pitchFamily="2" charset="-122"/>
                <a:ea typeface="等线" panose="02010600030101010101" pitchFamily="2" charset="-122"/>
              </a:rPr>
              <a:t>	</a:t>
            </a:r>
            <a:r>
              <a:rPr lang="zh-CN" altLang="en-US" sz="2000" b="1" dirty="0">
                <a:latin typeface="等线" panose="02010600030101010101" pitchFamily="2" charset="-122"/>
                <a:ea typeface="等线" panose="02010600030101010101" pitchFamily="2" charset="-122"/>
              </a:rPr>
              <a:t>科研经历</a:t>
            </a:r>
            <a:r>
              <a:rPr lang="zh-CN" altLang="en-US" sz="2000" dirty="0">
                <a:latin typeface="等线" panose="02010600030101010101" pitchFamily="2" charset="-122"/>
                <a:ea typeface="等线" panose="02010600030101010101" pitchFamily="2" charset="-122"/>
              </a:rPr>
              <a:t>：</a:t>
            </a:r>
            <a:r>
              <a:rPr lang="en-US" altLang="zh-CN" sz="2000" dirty="0">
                <a:latin typeface="等线" panose="02010600030101010101" pitchFamily="2" charset="-122"/>
                <a:ea typeface="等线" panose="02010600030101010101" pitchFamily="2" charset="-122"/>
              </a:rPr>
              <a:t>2019.06~2020.01 </a:t>
            </a:r>
            <a:r>
              <a:rPr lang="zh-CN" altLang="en-US" sz="2000" dirty="0">
                <a:latin typeface="等线" panose="02010600030101010101" pitchFamily="2" charset="-122"/>
                <a:ea typeface="等线" panose="02010600030101010101" pitchFamily="2" charset="-122"/>
              </a:rPr>
              <a:t>镝</a:t>
            </a:r>
            <a:r>
              <a:rPr lang="en-US" altLang="zh-CN" sz="2000" dirty="0">
                <a:latin typeface="等线" panose="02010600030101010101" pitchFamily="2" charset="-122"/>
                <a:ea typeface="等线" panose="02010600030101010101" pitchFamily="2" charset="-122"/>
              </a:rPr>
              <a:t>(III)</a:t>
            </a:r>
            <a:r>
              <a:rPr lang="zh-CN" altLang="en-US" sz="2000" dirty="0">
                <a:latin typeface="等线" panose="02010600030101010101" pitchFamily="2" charset="-122"/>
                <a:ea typeface="等线" panose="02010600030101010101" pitchFamily="2" charset="-122"/>
              </a:rPr>
              <a:t>配合物发光材料</a:t>
            </a:r>
            <a:endParaRPr lang="en-US" altLang="zh-CN" sz="20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defTabSz="627063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sz="2000" dirty="0">
                <a:latin typeface="等线" panose="02010600030101010101" pitchFamily="2" charset="-122"/>
                <a:ea typeface="等线" panose="02010600030101010101" pitchFamily="2" charset="-122"/>
              </a:rPr>
              <a:t>			2020.09~2021.01 </a:t>
            </a:r>
            <a:r>
              <a:rPr lang="zh-CN" altLang="en-US" sz="2000" dirty="0">
                <a:latin typeface="等线" panose="02010600030101010101" pitchFamily="2" charset="-122"/>
                <a:ea typeface="等线" panose="02010600030101010101" pitchFamily="2" charset="-122"/>
              </a:rPr>
              <a:t>杯芳烃稀土配合物</a:t>
            </a:r>
            <a:endParaRPr lang="en-US" altLang="zh-CN" sz="20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defTabSz="627063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sz="2000" dirty="0">
                <a:latin typeface="等线" panose="02010600030101010101" pitchFamily="2" charset="-122"/>
                <a:ea typeface="等线" panose="02010600030101010101" pitchFamily="2" charset="-122"/>
              </a:rPr>
              <a:t>			2021.01~		</a:t>
            </a:r>
            <a:r>
              <a:rPr lang="zh-CN" altLang="en-US" sz="2000" dirty="0">
                <a:latin typeface="等线" panose="02010600030101010101" pitchFamily="2" charset="-122"/>
                <a:ea typeface="等线" panose="02010600030101010101" pitchFamily="2" charset="-122"/>
              </a:rPr>
              <a:t>冠醚稀土配合物</a:t>
            </a:r>
            <a:endParaRPr lang="en-US" altLang="zh-CN" sz="20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defTabSz="627063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sz="2000" dirty="0">
                <a:latin typeface="等线" panose="02010600030101010101" pitchFamily="2" charset="-122"/>
                <a:ea typeface="等线" panose="02010600030101010101" pitchFamily="2" charset="-122"/>
              </a:rPr>
              <a:t>	</a:t>
            </a:r>
            <a:r>
              <a:rPr lang="zh-CN" altLang="en-US" sz="2000" b="1" dirty="0">
                <a:latin typeface="等线" panose="02010600030101010101" pitchFamily="2" charset="-122"/>
                <a:ea typeface="等线" panose="02010600030101010101" pitchFamily="2" charset="-122"/>
              </a:rPr>
              <a:t>所获奖项</a:t>
            </a:r>
            <a:r>
              <a:rPr lang="zh-CN" altLang="en-US" sz="2000" dirty="0">
                <a:latin typeface="等线" panose="02010600030101010101" pitchFamily="2" charset="-122"/>
                <a:ea typeface="等线" panose="02010600030101010101" pitchFamily="2" charset="-122"/>
              </a:rPr>
              <a:t>：</a:t>
            </a:r>
            <a:r>
              <a:rPr lang="en-US" altLang="zh-CN" sz="2000" dirty="0">
                <a:latin typeface="等线" panose="02010600030101010101" pitchFamily="2" charset="-122"/>
                <a:ea typeface="等线" panose="02010600030101010101" pitchFamily="2" charset="-122"/>
              </a:rPr>
              <a:t>2018-19</a:t>
            </a:r>
            <a:r>
              <a:rPr lang="zh-CN" altLang="en-US" sz="2000" dirty="0">
                <a:latin typeface="等线" panose="02010600030101010101" pitchFamily="2" charset="-122"/>
                <a:ea typeface="等线" panose="02010600030101010101" pitchFamily="2" charset="-122"/>
              </a:rPr>
              <a:t>年北京大学“学习优秀奖”</a:t>
            </a:r>
            <a:endParaRPr lang="en-US" altLang="zh-CN" sz="20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defTabSz="627063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sz="2000" dirty="0">
                <a:latin typeface="等线" panose="02010600030101010101" pitchFamily="2" charset="-122"/>
                <a:ea typeface="等线" panose="02010600030101010101" pitchFamily="2" charset="-122"/>
              </a:rPr>
              <a:t>			2019-20</a:t>
            </a:r>
            <a:r>
              <a:rPr lang="zh-CN" altLang="en-US" sz="2000" dirty="0">
                <a:latin typeface="等线" panose="02010600030101010101" pitchFamily="2" charset="-122"/>
                <a:ea typeface="等线" panose="02010600030101010101" pitchFamily="2" charset="-122"/>
              </a:rPr>
              <a:t>年北京大学“学习优秀奖”</a:t>
            </a:r>
            <a:endParaRPr lang="en-US" altLang="zh-CN" sz="20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defTabSz="627063">
              <a:lnSpc>
                <a:spcPct val="120000"/>
              </a:lnSpc>
            </a:pPr>
            <a:r>
              <a:rPr lang="en-US" altLang="zh-CN" sz="2000" dirty="0">
                <a:latin typeface="等线" panose="02010600030101010101" pitchFamily="2" charset="-122"/>
                <a:ea typeface="等线" panose="02010600030101010101" pitchFamily="2" charset="-122"/>
              </a:rPr>
              <a:t>	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6CF83AF-5C58-417B-A3C2-D1B3324B88E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29" t="16727" r="44928" b="12350"/>
          <a:stretch/>
        </p:blipFill>
        <p:spPr>
          <a:xfrm>
            <a:off x="7759337" y="1474807"/>
            <a:ext cx="2943498" cy="3908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5275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wipe/>
      </p:transition>
    </mc:Choice>
    <mc:Fallback>
      <p:transition>
        <p:wip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组合 33"/>
          <p:cNvGrpSpPr/>
          <p:nvPr/>
        </p:nvGrpSpPr>
        <p:grpSpPr>
          <a:xfrm>
            <a:off x="377368" y="433064"/>
            <a:ext cx="10824032" cy="904349"/>
            <a:chOff x="0" y="244376"/>
            <a:chExt cx="8459538" cy="904349"/>
          </a:xfrm>
        </p:grpSpPr>
        <p:sp>
          <p:nvSpPr>
            <p:cNvPr id="35" name="文本框 34"/>
            <p:cNvSpPr txBox="1"/>
            <p:nvPr/>
          </p:nvSpPr>
          <p:spPr>
            <a:xfrm>
              <a:off x="267877" y="244376"/>
              <a:ext cx="819166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b="1" dirty="0">
                  <a:solidFill>
                    <a:srgbClr val="8B001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2. </a:t>
              </a:r>
              <a:r>
                <a:rPr lang="zh-CN" altLang="en-US" sz="3600" b="1" dirty="0">
                  <a:solidFill>
                    <a:srgbClr val="8B001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课业学习</a:t>
              </a:r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267877" y="810171"/>
              <a:ext cx="262046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>
                  <a:solidFill>
                    <a:srgbClr val="4857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一步一个脚印</a:t>
              </a:r>
              <a:endParaRPr lang="zh-HK" altLang="en-US" sz="1600" b="1" dirty="0">
                <a:solidFill>
                  <a:srgbClr val="48576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7" name="矩形 36"/>
            <p:cNvSpPr/>
            <p:nvPr/>
          </p:nvSpPr>
          <p:spPr>
            <a:xfrm>
              <a:off x="0" y="260350"/>
              <a:ext cx="201202" cy="831850"/>
            </a:xfrm>
            <a:prstGeom prst="rect">
              <a:avLst/>
            </a:prstGeom>
            <a:solidFill>
              <a:srgbClr val="8B00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HK" altLang="en-US">
                <a:solidFill>
                  <a:srgbClr val="D7343F"/>
                </a:solidFill>
              </a:endParaRPr>
            </a:p>
          </p:txBody>
        </p:sp>
      </p:grp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/>
              <a:t>3</a:t>
            </a:fld>
            <a:endParaRPr lang="zh-HK" altLang="en-US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E5163D77-D9E8-465E-BB42-9697E4CFD253}"/>
              </a:ext>
            </a:extLst>
          </p:cNvPr>
          <p:cNvSpPr txBox="1"/>
          <p:nvPr/>
        </p:nvSpPr>
        <p:spPr>
          <a:xfrm>
            <a:off x="796192" y="1628328"/>
            <a:ext cx="11297296" cy="1484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27063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2000" b="1" dirty="0">
                <a:latin typeface="等线" panose="02010600030101010101" pitchFamily="2" charset="-122"/>
                <a:ea typeface="等线" panose="02010600030101010101" pitchFamily="2" charset="-122"/>
              </a:rPr>
              <a:t>课内学习</a:t>
            </a:r>
            <a:r>
              <a:rPr lang="zh-CN" altLang="en-US" sz="2000" dirty="0">
                <a:latin typeface="等线" panose="02010600030101010101" pitchFamily="2" charset="-122"/>
                <a:ea typeface="等线" panose="02010600030101010101" pitchFamily="2" charset="-122"/>
              </a:rPr>
              <a:t>：从不适应到适应，每学期不断进步</a:t>
            </a:r>
            <a:endParaRPr lang="en-US" altLang="zh-CN" sz="20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defTabSz="627063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2000" b="1" dirty="0">
                <a:latin typeface="等线" panose="02010600030101010101" pitchFamily="2" charset="-122"/>
                <a:ea typeface="等线" panose="02010600030101010101" pitchFamily="2" charset="-122"/>
              </a:rPr>
              <a:t>人际交往</a:t>
            </a:r>
            <a:r>
              <a:rPr lang="zh-CN" altLang="en-US" sz="2000" dirty="0">
                <a:latin typeface="等线" panose="02010600030101010101" pitchFamily="2" charset="-122"/>
                <a:ea typeface="等线" panose="02010600030101010101" pitchFamily="2" charset="-122"/>
              </a:rPr>
              <a:t>：结识了新的朋友，遇到很多负责任的老师</a:t>
            </a:r>
            <a:endParaRPr lang="en-US" altLang="zh-CN" sz="20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defTabSz="627063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2000" dirty="0">
                <a:latin typeface="等线" panose="02010600030101010101" pitchFamily="2" charset="-122"/>
                <a:ea typeface="等线" panose="02010600030101010101" pitchFamily="2" charset="-122"/>
              </a:rPr>
              <a:t>认真对待眼下的每一件事，做到</a:t>
            </a:r>
            <a:r>
              <a:rPr lang="zh-CN" altLang="en-US" sz="2000" b="1" dirty="0">
                <a:latin typeface="等线" panose="02010600030101010101" pitchFamily="2" charset="-122"/>
                <a:ea typeface="等线" panose="02010600030101010101" pitchFamily="2" charset="-122"/>
              </a:rPr>
              <a:t>力所能及的</a:t>
            </a:r>
            <a:r>
              <a:rPr lang="zh-CN" altLang="en-US" sz="2000" dirty="0">
                <a:latin typeface="等线" panose="02010600030101010101" pitchFamily="2" charset="-122"/>
                <a:ea typeface="等线" panose="02010600030101010101" pitchFamily="2" charset="-122"/>
              </a:rPr>
              <a:t>完美</a:t>
            </a:r>
            <a:endParaRPr lang="en-US" altLang="zh-CN" sz="200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B9ED35E-C8AF-4F8D-AD26-BBF41F9946E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09" t="31190" r="22061" b="20662"/>
          <a:stretch/>
        </p:blipFill>
        <p:spPr>
          <a:xfrm>
            <a:off x="7422892" y="672873"/>
            <a:ext cx="4103589" cy="231045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1944562-1610-4129-841C-50CF30C5808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08" t="14350" r="5474" b="16297"/>
          <a:stretch/>
        </p:blipFill>
        <p:spPr>
          <a:xfrm>
            <a:off x="7422892" y="3401231"/>
            <a:ext cx="4103589" cy="225490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FD988CC-2465-4625-B873-B2DC9DEA18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6872" y="3614527"/>
            <a:ext cx="2724387" cy="208205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34B76C29-FC8A-4E6D-BB45-B9C4A91DCD9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3738" y="3614527"/>
            <a:ext cx="2999522" cy="206149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F08C5497-A588-4F31-B558-C224FF7662CC}"/>
              </a:ext>
            </a:extLst>
          </p:cNvPr>
          <p:cNvSpPr txBox="1"/>
          <p:nvPr/>
        </p:nvSpPr>
        <p:spPr>
          <a:xfrm>
            <a:off x="8382157" y="2980485"/>
            <a:ext cx="23099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结构讨论班</a:t>
            </a:r>
            <a:endParaRPr lang="zh-CN" altLang="en-US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83B6772-6FFF-48DE-AFF2-1131F1D1A567}"/>
              </a:ext>
            </a:extLst>
          </p:cNvPr>
          <p:cNvSpPr txBox="1"/>
          <p:nvPr/>
        </p:nvSpPr>
        <p:spPr>
          <a:xfrm>
            <a:off x="8382157" y="5648579"/>
            <a:ext cx="23099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普化小班</a:t>
            </a:r>
            <a:endParaRPr lang="zh-CN" altLang="en-US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04CB70CC-6B7C-4C83-99AE-EDD371E9CD5E}"/>
              </a:ext>
            </a:extLst>
          </p:cNvPr>
          <p:cNvSpPr txBox="1"/>
          <p:nvPr/>
        </p:nvSpPr>
        <p:spPr>
          <a:xfrm>
            <a:off x="1084090" y="5696579"/>
            <a:ext cx="23099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前三年的进步</a:t>
            </a:r>
            <a:endParaRPr lang="zh-CN" altLang="en-US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FE83C07C-F522-4532-8310-AC1A7E810134}"/>
              </a:ext>
            </a:extLst>
          </p:cNvPr>
          <p:cNvSpPr txBox="1"/>
          <p:nvPr/>
        </p:nvSpPr>
        <p:spPr>
          <a:xfrm>
            <a:off x="4288524" y="5676017"/>
            <a:ext cx="23099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精心准备每次小组展示</a:t>
            </a:r>
            <a:endParaRPr lang="zh-CN" altLang="en-US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224038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wipe/>
      </p:transition>
    </mc:Choice>
    <mc:Fallback>
      <p:transition>
        <p:wip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/>
              <a:t>4</a:t>
            </a:fld>
            <a:endParaRPr lang="zh-HK" altLang="en-US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E5163D77-D9E8-465E-BB42-9697E4CFD253}"/>
              </a:ext>
            </a:extLst>
          </p:cNvPr>
          <p:cNvSpPr txBox="1"/>
          <p:nvPr/>
        </p:nvSpPr>
        <p:spPr>
          <a:xfrm>
            <a:off x="312111" y="1595432"/>
            <a:ext cx="11297296" cy="4100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27063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2000" b="1" dirty="0">
                <a:latin typeface="等线" panose="02010600030101010101" pitchFamily="2" charset="-122"/>
                <a:ea typeface="等线" panose="02010600030101010101" pitchFamily="2" charset="-122"/>
              </a:rPr>
              <a:t>科研历程</a:t>
            </a:r>
            <a:r>
              <a:rPr lang="zh-CN" altLang="en-US" sz="2000" dirty="0">
                <a:latin typeface="等线" panose="02010600030101010101" pitchFamily="2" charset="-122"/>
                <a:ea typeface="等线" panose="02010600030101010101" pitchFamily="2" charset="-122"/>
              </a:rPr>
              <a:t>：</a:t>
            </a:r>
            <a:endParaRPr lang="en-US" altLang="zh-CN" sz="20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defTabSz="627063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sz="2000" dirty="0">
                <a:latin typeface="等线" panose="02010600030101010101" pitchFamily="2" charset="-122"/>
                <a:ea typeface="等线" panose="02010600030101010101" pitchFamily="2" charset="-122"/>
              </a:rPr>
              <a:t>	2019.6~2020.1	</a:t>
            </a:r>
            <a:r>
              <a:rPr lang="zh-CN" altLang="en-US" sz="2000" dirty="0">
                <a:latin typeface="等线" panose="02010600030101010101" pitchFamily="2" charset="-122"/>
                <a:ea typeface="等线" panose="02010600030101010101" pitchFamily="2" charset="-122"/>
              </a:rPr>
              <a:t>本科生科研（重复师兄工作）</a:t>
            </a:r>
            <a:endParaRPr lang="en-US" altLang="zh-CN" sz="20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defTabSz="627063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sz="2000" dirty="0">
                <a:latin typeface="等线" panose="02010600030101010101" pitchFamily="2" charset="-122"/>
                <a:ea typeface="等线" panose="02010600030101010101" pitchFamily="2" charset="-122"/>
              </a:rPr>
              <a:t>	2020.9-2021.1	</a:t>
            </a:r>
            <a:r>
              <a:rPr lang="zh-CN" altLang="en-US" sz="2000" dirty="0">
                <a:latin typeface="等线" panose="02010600030101010101" pitchFamily="2" charset="-122"/>
                <a:ea typeface="等线" panose="02010600030101010101" pitchFamily="2" charset="-122"/>
              </a:rPr>
              <a:t>综化实验（独立设计课题，未得到理想结果）</a:t>
            </a:r>
            <a:endParaRPr lang="en-US" altLang="zh-CN" sz="20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defTabSz="627063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sz="2000" dirty="0">
                <a:latin typeface="等线" panose="02010600030101010101" pitchFamily="2" charset="-122"/>
                <a:ea typeface="等线" panose="02010600030101010101" pitchFamily="2" charset="-122"/>
              </a:rPr>
              <a:t>	2021.3~		</a:t>
            </a:r>
            <a:r>
              <a:rPr lang="zh-CN" altLang="en-US" sz="2000" dirty="0">
                <a:latin typeface="等线" panose="02010600030101010101" pitchFamily="2" charset="-122"/>
                <a:ea typeface="等线" panose="02010600030101010101" pitchFamily="2" charset="-122"/>
              </a:rPr>
              <a:t>毕业设计（独立设计课题，有阶段性成果）</a:t>
            </a:r>
            <a:endParaRPr lang="en-US" altLang="zh-CN" sz="20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defTabSz="627063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2000" b="1" dirty="0">
                <a:latin typeface="等线" panose="02010600030101010101" pitchFamily="2" charset="-122"/>
                <a:ea typeface="等线" panose="02010600030101010101" pitchFamily="2" charset="-122"/>
              </a:rPr>
              <a:t>收获</a:t>
            </a:r>
            <a:r>
              <a:rPr lang="zh-CN" altLang="en-US" sz="2000" dirty="0">
                <a:latin typeface="等线" panose="02010600030101010101" pitchFamily="2" charset="-122"/>
                <a:ea typeface="等线" panose="02010600030101010101" pitchFamily="2" charset="-122"/>
              </a:rPr>
              <a:t>：</a:t>
            </a:r>
            <a:endParaRPr lang="en-US" altLang="zh-CN" sz="20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defTabSz="627063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sz="2000" dirty="0">
                <a:latin typeface="等线" panose="02010600030101010101" pitchFamily="2" charset="-122"/>
                <a:ea typeface="等线" panose="02010600030101010101" pitchFamily="2" charset="-122"/>
              </a:rPr>
              <a:t>	-</a:t>
            </a:r>
            <a:r>
              <a:rPr lang="zh-CN" altLang="en-US" sz="2000" dirty="0">
                <a:latin typeface="等线" panose="02010600030101010101" pitchFamily="2" charset="-122"/>
                <a:ea typeface="等线" panose="02010600030101010101" pitchFamily="2" charset="-122"/>
              </a:rPr>
              <a:t>实验：从笨手笨脚到独当一面；</a:t>
            </a:r>
            <a:endParaRPr lang="en-US" altLang="zh-CN" sz="20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defTabSz="627063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sz="2000" dirty="0">
                <a:latin typeface="等线" panose="02010600030101010101" pitchFamily="2" charset="-122"/>
                <a:ea typeface="等线" panose="02010600030101010101" pitchFamily="2" charset="-122"/>
              </a:rPr>
              <a:t>	-</a:t>
            </a:r>
            <a:r>
              <a:rPr lang="zh-CN" altLang="en-US" sz="2000" dirty="0">
                <a:latin typeface="等线" panose="02010600030101010101" pitchFamily="2" charset="-122"/>
                <a:ea typeface="等线" panose="02010600030101010101" pitchFamily="2" charset="-122"/>
              </a:rPr>
              <a:t>思维：从一窍不通到初窥门径；</a:t>
            </a:r>
            <a:endParaRPr lang="en-US" altLang="zh-CN" sz="20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defTabSz="627063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sz="2000" dirty="0">
                <a:latin typeface="等线" panose="02010600030101010101" pitchFamily="2" charset="-122"/>
                <a:ea typeface="等线" panose="02010600030101010101" pitchFamily="2" charset="-122"/>
              </a:rPr>
              <a:t>	-</a:t>
            </a:r>
            <a:r>
              <a:rPr lang="zh-CN" altLang="en-US" sz="2000" dirty="0">
                <a:latin typeface="等线" panose="02010600030101010101" pitchFamily="2" charset="-122"/>
                <a:ea typeface="等线" panose="02010600030101010101" pitchFamily="2" charset="-122"/>
              </a:rPr>
              <a:t>保持对知识的敬畏和热爱。</a:t>
            </a:r>
            <a:endParaRPr lang="en-US" altLang="zh-CN" sz="200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F2AE1C56-907D-410F-82A9-B43B77993821}"/>
              </a:ext>
            </a:extLst>
          </p:cNvPr>
          <p:cNvGrpSpPr/>
          <p:nvPr/>
        </p:nvGrpSpPr>
        <p:grpSpPr>
          <a:xfrm>
            <a:off x="377368" y="433064"/>
            <a:ext cx="10824032" cy="904349"/>
            <a:chOff x="0" y="244376"/>
            <a:chExt cx="8459538" cy="904349"/>
          </a:xfrm>
        </p:grpSpPr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457E86D1-A2BD-4CCC-BE9C-8E4388356BF7}"/>
                </a:ext>
              </a:extLst>
            </p:cNvPr>
            <p:cNvSpPr txBox="1"/>
            <p:nvPr/>
          </p:nvSpPr>
          <p:spPr>
            <a:xfrm>
              <a:off x="267877" y="244376"/>
              <a:ext cx="819166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b="1" dirty="0">
                  <a:solidFill>
                    <a:srgbClr val="8B001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3. </a:t>
              </a:r>
              <a:r>
                <a:rPr lang="zh-CN" altLang="en-US" sz="3600" b="1" dirty="0">
                  <a:solidFill>
                    <a:srgbClr val="8B001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科研工作</a:t>
              </a: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C9A80A49-BE6E-41D6-BFCD-31437E98376C}"/>
                </a:ext>
              </a:extLst>
            </p:cNvPr>
            <p:cNvSpPr txBox="1"/>
            <p:nvPr/>
          </p:nvSpPr>
          <p:spPr>
            <a:xfrm>
              <a:off x="267877" y="810171"/>
              <a:ext cx="262046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>
                  <a:solidFill>
                    <a:srgbClr val="4857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长路漫漫，任重道远</a:t>
              </a:r>
              <a:endParaRPr lang="zh-HK" altLang="en-US" sz="1600" b="1" dirty="0">
                <a:solidFill>
                  <a:srgbClr val="48576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51F15FD2-0EAE-48A0-B9AA-75263C31C340}"/>
                </a:ext>
              </a:extLst>
            </p:cNvPr>
            <p:cNvSpPr/>
            <p:nvPr/>
          </p:nvSpPr>
          <p:spPr>
            <a:xfrm>
              <a:off x="0" y="260350"/>
              <a:ext cx="201202" cy="831850"/>
            </a:xfrm>
            <a:prstGeom prst="rect">
              <a:avLst/>
            </a:prstGeom>
            <a:solidFill>
              <a:srgbClr val="8B00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HK" altLang="en-US">
                <a:solidFill>
                  <a:srgbClr val="D7343F"/>
                </a:solidFill>
              </a:endParaRPr>
            </a:p>
          </p:txBody>
        </p: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BEE7E7E1-C64D-4AA6-B5C9-2D2220AB56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3209" y="4110038"/>
            <a:ext cx="1485900" cy="14859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3F6EFC7-FF7C-4953-8F90-C0D3B0F9028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93" t="14565" r="21695" b="23263"/>
          <a:stretch/>
        </p:blipFill>
        <p:spPr>
          <a:xfrm>
            <a:off x="8118977" y="433064"/>
            <a:ext cx="1444174" cy="225375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6EF5B9F-10ED-4DD3-A89D-650B371F57B3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71" r="12188" b="8019"/>
          <a:stretch/>
        </p:blipFill>
        <p:spPr>
          <a:xfrm>
            <a:off x="8009769" y="3205902"/>
            <a:ext cx="4009208" cy="2390036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08617AC7-4655-4D1A-B365-22E7FA990F4C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30" t="32168" r="41010" b="45015"/>
          <a:stretch/>
        </p:blipFill>
        <p:spPr>
          <a:xfrm>
            <a:off x="10439400" y="433064"/>
            <a:ext cx="1337829" cy="2246546"/>
          </a:xfrm>
          <a:prstGeom prst="rect">
            <a:avLst/>
          </a:prstGeom>
        </p:spPr>
      </p:pic>
      <p:sp>
        <p:nvSpPr>
          <p:cNvPr id="15" name="箭头: 右 14">
            <a:extLst>
              <a:ext uri="{FF2B5EF4-FFF2-40B4-BE49-F238E27FC236}">
                <a16:creationId xmlns:a16="http://schemas.microsoft.com/office/drawing/2014/main" id="{A67FAE68-963B-4C9D-A8DF-CE5B7F7CE3B4}"/>
              </a:ext>
            </a:extLst>
          </p:cNvPr>
          <p:cNvSpPr/>
          <p:nvPr/>
        </p:nvSpPr>
        <p:spPr>
          <a:xfrm>
            <a:off x="9674658" y="1379620"/>
            <a:ext cx="679431" cy="506246"/>
          </a:xfrm>
          <a:prstGeom prst="rightArrow">
            <a:avLst>
              <a:gd name="adj1" fmla="val 50000"/>
              <a:gd name="adj2" fmla="val 7064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E6D8D5C1-E06A-4B2E-9807-9D3F0C865860}"/>
              </a:ext>
            </a:extLst>
          </p:cNvPr>
          <p:cNvSpPr txBox="1"/>
          <p:nvPr/>
        </p:nvSpPr>
        <p:spPr>
          <a:xfrm>
            <a:off x="8118977" y="2679610"/>
            <a:ext cx="1444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2019.7</a:t>
            </a:r>
            <a:endParaRPr lang="zh-CN" altLang="en-US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BCAABDB6-358A-45E6-BA65-B420A1A38BAF}"/>
              </a:ext>
            </a:extLst>
          </p:cNvPr>
          <p:cNvSpPr txBox="1"/>
          <p:nvPr/>
        </p:nvSpPr>
        <p:spPr>
          <a:xfrm>
            <a:off x="10386227" y="2659823"/>
            <a:ext cx="1444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2021.5</a:t>
            </a:r>
            <a:endParaRPr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677F5C9A-158F-41B7-B7B5-B7D72B39EC19}"/>
              </a:ext>
            </a:extLst>
          </p:cNvPr>
          <p:cNvSpPr txBox="1"/>
          <p:nvPr/>
        </p:nvSpPr>
        <p:spPr>
          <a:xfrm>
            <a:off x="8930760" y="5595938"/>
            <a:ext cx="2167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科研成果全家福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6C171000-1849-4767-AF85-5C60E45F9488}"/>
              </a:ext>
            </a:extLst>
          </p:cNvPr>
          <p:cNvSpPr txBox="1"/>
          <p:nvPr/>
        </p:nvSpPr>
        <p:spPr>
          <a:xfrm>
            <a:off x="5192546" y="5619270"/>
            <a:ext cx="2167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扫码查看最新进展</a:t>
            </a:r>
          </a:p>
        </p:txBody>
      </p:sp>
    </p:spTree>
    <p:extLst>
      <p:ext uri="{BB962C8B-B14F-4D97-AF65-F5344CB8AC3E}">
        <p14:creationId xmlns:p14="http://schemas.microsoft.com/office/powerpoint/2010/main" val="11508029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wipe/>
      </p:transition>
    </mc:Choice>
    <mc:Fallback>
      <p:transition>
        <p:wip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/>
              <a:t>5</a:t>
            </a:fld>
            <a:endParaRPr lang="zh-HK" altLang="en-US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E5163D77-D9E8-465E-BB42-9697E4CFD253}"/>
              </a:ext>
            </a:extLst>
          </p:cNvPr>
          <p:cNvSpPr txBox="1"/>
          <p:nvPr/>
        </p:nvSpPr>
        <p:spPr>
          <a:xfrm>
            <a:off x="331194" y="1627744"/>
            <a:ext cx="11297296" cy="437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27063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2000" dirty="0">
                <a:latin typeface="等线" panose="02010600030101010101" pitchFamily="2" charset="-122"/>
                <a:ea typeface="等线" panose="02010600030101010101" pitchFamily="2" charset="-122"/>
              </a:rPr>
              <a:t>本科四年里做了很多有意思的事情：</a:t>
            </a:r>
            <a:endParaRPr lang="en-US" altLang="zh-CN" sz="200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3F7F412C-1050-41A8-84F6-E5894C8190D3}"/>
              </a:ext>
            </a:extLst>
          </p:cNvPr>
          <p:cNvGrpSpPr/>
          <p:nvPr/>
        </p:nvGrpSpPr>
        <p:grpSpPr>
          <a:xfrm>
            <a:off x="377368" y="433064"/>
            <a:ext cx="10824032" cy="904349"/>
            <a:chOff x="0" y="244376"/>
            <a:chExt cx="8459538" cy="904349"/>
          </a:xfrm>
        </p:grpSpPr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A060AE56-EC52-4C71-83DB-C5328B7896A6}"/>
                </a:ext>
              </a:extLst>
            </p:cNvPr>
            <p:cNvSpPr txBox="1"/>
            <p:nvPr/>
          </p:nvSpPr>
          <p:spPr>
            <a:xfrm>
              <a:off x="267877" y="244376"/>
              <a:ext cx="819166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b="1" dirty="0">
                  <a:solidFill>
                    <a:srgbClr val="8B001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4. </a:t>
              </a:r>
              <a:r>
                <a:rPr lang="zh-CN" altLang="en-US" sz="3600" b="1" dirty="0">
                  <a:solidFill>
                    <a:srgbClr val="8B001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兴趣爱好 </a:t>
              </a:r>
              <a:r>
                <a:rPr lang="en-US" altLang="zh-CN" sz="3600" b="1" dirty="0">
                  <a:solidFill>
                    <a:srgbClr val="8B001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&amp; </a:t>
              </a:r>
              <a:r>
                <a:rPr lang="zh-CN" altLang="en-US" sz="3600" b="1" dirty="0">
                  <a:solidFill>
                    <a:srgbClr val="8B001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业余生活</a:t>
              </a: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5A623AC9-7BEF-4447-8D6B-504C1625759E}"/>
                </a:ext>
              </a:extLst>
            </p:cNvPr>
            <p:cNvSpPr txBox="1"/>
            <p:nvPr/>
          </p:nvSpPr>
          <p:spPr>
            <a:xfrm>
              <a:off x="267877" y="810171"/>
              <a:ext cx="262046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>
                  <a:solidFill>
                    <a:srgbClr val="4857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生活的目的是生活</a:t>
              </a:r>
              <a:endParaRPr lang="zh-HK" altLang="en-US" sz="1600" b="1" dirty="0">
                <a:solidFill>
                  <a:srgbClr val="48576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FF0BCC44-F524-4108-815B-73E37D6D92A5}"/>
                </a:ext>
              </a:extLst>
            </p:cNvPr>
            <p:cNvSpPr/>
            <p:nvPr/>
          </p:nvSpPr>
          <p:spPr>
            <a:xfrm>
              <a:off x="0" y="260350"/>
              <a:ext cx="201202" cy="831850"/>
            </a:xfrm>
            <a:prstGeom prst="rect">
              <a:avLst/>
            </a:prstGeom>
            <a:solidFill>
              <a:srgbClr val="8B00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HK" altLang="en-US">
                <a:solidFill>
                  <a:srgbClr val="D7343F"/>
                </a:solidFill>
              </a:endParaRPr>
            </a:p>
          </p:txBody>
        </p:sp>
      </p:grpSp>
      <p:sp>
        <p:nvSpPr>
          <p:cNvPr id="13" name="文本框 12">
            <a:extLst>
              <a:ext uri="{FF2B5EF4-FFF2-40B4-BE49-F238E27FC236}">
                <a16:creationId xmlns:a16="http://schemas.microsoft.com/office/drawing/2014/main" id="{2015E44E-ADCF-4624-B2AC-1025B3D67B1F}"/>
              </a:ext>
            </a:extLst>
          </p:cNvPr>
          <p:cNvSpPr txBox="1"/>
          <p:nvPr/>
        </p:nvSpPr>
        <p:spPr>
          <a:xfrm>
            <a:off x="368367" y="2316385"/>
            <a:ext cx="5614636" cy="3346583"/>
          </a:xfrm>
          <a:prstGeom prst="rect">
            <a:avLst/>
          </a:prstGeom>
          <a:solidFill>
            <a:srgbClr val="FF0000">
              <a:alpha val="25000"/>
            </a:srgbClr>
          </a:solidFill>
        </p:spPr>
        <p:txBody>
          <a:bodyPr wrap="square" rtlCol="0">
            <a:spAutoFit/>
          </a:bodyPr>
          <a:lstStyle/>
          <a:p>
            <a:pPr algn="ctr" defTabSz="627063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endParaRPr lang="en-US" altLang="zh-CN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algn="ctr" defTabSz="627063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endParaRPr lang="en-US" altLang="zh-CN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algn="ctr" defTabSz="627063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endParaRPr lang="en-US" altLang="zh-CN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algn="ctr" defTabSz="627063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endParaRPr lang="en-US" altLang="zh-CN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algn="ctr" defTabSz="627063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endParaRPr lang="en-US" altLang="zh-CN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algn="ctr" defTabSz="627063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2018</a:t>
            </a: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年</a:t>
            </a:r>
            <a:r>
              <a:rPr lang="zh-CN" altLang="en-US" b="1" dirty="0">
                <a:latin typeface="等线" panose="02010600030101010101" pitchFamily="2" charset="-122"/>
                <a:ea typeface="等线" panose="02010600030101010101" pitchFamily="2" charset="-122"/>
              </a:rPr>
              <a:t>返校宣讲</a:t>
            </a: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，为母校学弟学妹们指点迷津；</a:t>
            </a:r>
            <a:endParaRPr lang="en-US" altLang="zh-CN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algn="ctr" defTabSz="627063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负责了</a:t>
            </a:r>
            <a:r>
              <a:rPr lang="zh-CN" altLang="en-US" b="1" dirty="0">
                <a:latin typeface="等线" panose="02010600030101010101" pitchFamily="2" charset="-122"/>
                <a:ea typeface="等线" panose="02010600030101010101" pitchFamily="2" charset="-122"/>
              </a:rPr>
              <a:t>微电影</a:t>
            </a: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和</a:t>
            </a:r>
            <a:r>
              <a:rPr lang="zh-CN" altLang="en-US" b="1" dirty="0">
                <a:latin typeface="等线" panose="02010600030101010101" pitchFamily="2" charset="-122"/>
                <a:ea typeface="等线" panose="02010600030101010101" pitchFamily="2" charset="-122"/>
              </a:rPr>
              <a:t>高考加油视频</a:t>
            </a: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的后期剪辑；</a:t>
            </a:r>
            <a:endParaRPr lang="en-US" altLang="zh-CN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993735EE-B7D0-4CF3-9F7A-DB9C79ACB71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379" y="2487037"/>
            <a:ext cx="2730623" cy="2047968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B49D488B-7769-4223-82E4-F6490B2F03F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685" y="2487037"/>
            <a:ext cx="2705014" cy="2047968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95D63F4D-CE5C-4BD7-BC33-705E2FFCAAEE}"/>
              </a:ext>
            </a:extLst>
          </p:cNvPr>
          <p:cNvSpPr txBox="1"/>
          <p:nvPr/>
        </p:nvSpPr>
        <p:spPr>
          <a:xfrm>
            <a:off x="6115083" y="2307114"/>
            <a:ext cx="5746717" cy="3346583"/>
          </a:xfrm>
          <a:prstGeom prst="rect">
            <a:avLst/>
          </a:prstGeom>
          <a:solidFill>
            <a:srgbClr val="FFC000">
              <a:alpha val="25000"/>
            </a:srgbClr>
          </a:solidFill>
        </p:spPr>
        <p:txBody>
          <a:bodyPr wrap="square" rtlCol="0">
            <a:spAutoFit/>
          </a:bodyPr>
          <a:lstStyle/>
          <a:p>
            <a:pPr algn="ctr" defTabSz="627063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endParaRPr lang="en-US" altLang="zh-CN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algn="ctr" defTabSz="627063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endParaRPr lang="en-US" altLang="zh-CN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algn="ctr" defTabSz="627063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endParaRPr lang="en-US" altLang="zh-CN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algn="ctr" defTabSz="627063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endParaRPr lang="en-US" altLang="zh-CN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algn="ctr" defTabSz="627063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endParaRPr lang="en-US" altLang="zh-CN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algn="ctr" defTabSz="627063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参加了</a:t>
            </a:r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2020</a:t>
            </a: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“</a:t>
            </a:r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lab</a:t>
            </a: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杯”</a:t>
            </a:r>
            <a:r>
              <a:rPr lang="zh-CN" altLang="en-US" b="1" dirty="0">
                <a:latin typeface="等线" panose="02010600030101010101" pitchFamily="2" charset="-122"/>
                <a:ea typeface="等线" panose="02010600030101010101" pitchFamily="2" charset="-122"/>
              </a:rPr>
              <a:t>羽毛球赛</a:t>
            </a: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（可惜没出线）；</a:t>
            </a:r>
            <a:endParaRPr lang="en-US" altLang="zh-CN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algn="ctr" defTabSz="627063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拿到了纪念品；</a:t>
            </a:r>
            <a:endParaRPr lang="en-US" altLang="zh-CN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192B4A3-3440-4B8D-98F3-331D32ABC34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71" r="18629"/>
          <a:stretch/>
        </p:blipFill>
        <p:spPr>
          <a:xfrm>
            <a:off x="6282695" y="2487037"/>
            <a:ext cx="3090076" cy="205999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33B98286-C218-425A-B7B9-60AA4CAAA4BB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405" b="23264"/>
          <a:stretch/>
        </p:blipFill>
        <p:spPr>
          <a:xfrm>
            <a:off x="9540383" y="2487037"/>
            <a:ext cx="2088107" cy="2047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3997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wipe/>
      </p:transition>
    </mc:Choice>
    <mc:Fallback>
      <p:transition>
        <p:wip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>
            <a:extLst>
              <a:ext uri="{FF2B5EF4-FFF2-40B4-BE49-F238E27FC236}">
                <a16:creationId xmlns:a16="http://schemas.microsoft.com/office/drawing/2014/main" id="{31EB6C14-B413-4B53-8610-38B6D8B10597}"/>
              </a:ext>
            </a:extLst>
          </p:cNvPr>
          <p:cNvSpPr txBox="1"/>
          <p:nvPr/>
        </p:nvSpPr>
        <p:spPr>
          <a:xfrm>
            <a:off x="257356" y="2031126"/>
            <a:ext cx="5746717" cy="2834750"/>
          </a:xfrm>
          <a:prstGeom prst="rect">
            <a:avLst/>
          </a:prstGeom>
          <a:solidFill>
            <a:srgbClr val="92D050">
              <a:alpha val="25000"/>
            </a:srgbClr>
          </a:solidFill>
        </p:spPr>
        <p:txBody>
          <a:bodyPr wrap="square" rtlCol="0">
            <a:spAutoFit/>
          </a:bodyPr>
          <a:lstStyle/>
          <a:p>
            <a:pPr algn="ctr" defTabSz="627063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endParaRPr lang="en-US" altLang="zh-CN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algn="ctr" defTabSz="627063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endParaRPr lang="en-US" altLang="zh-CN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algn="ctr" defTabSz="627063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endParaRPr lang="en-US" altLang="zh-CN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algn="ctr" defTabSz="627063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endParaRPr lang="en-US" altLang="zh-CN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algn="ctr" defTabSz="627063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endParaRPr lang="en-US" altLang="zh-CN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algn="ctr" defTabSz="627063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课余时间组装的</a:t>
            </a:r>
            <a:r>
              <a:rPr lang="zh-CN" altLang="en-US" b="1" dirty="0">
                <a:latin typeface="等线" panose="02010600030101010101" pitchFamily="2" charset="-122"/>
                <a:ea typeface="等线" panose="02010600030101010101" pitchFamily="2" charset="-122"/>
              </a:rPr>
              <a:t>树莓派服务器</a:t>
            </a:r>
            <a:endParaRPr lang="en-US" altLang="zh-CN" b="1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/>
              <a:t>6</a:t>
            </a:fld>
            <a:endParaRPr lang="zh-HK" altLang="en-US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3F7F412C-1050-41A8-84F6-E5894C8190D3}"/>
              </a:ext>
            </a:extLst>
          </p:cNvPr>
          <p:cNvGrpSpPr/>
          <p:nvPr/>
        </p:nvGrpSpPr>
        <p:grpSpPr>
          <a:xfrm>
            <a:off x="377368" y="433064"/>
            <a:ext cx="10824032" cy="904349"/>
            <a:chOff x="0" y="244376"/>
            <a:chExt cx="8459538" cy="904349"/>
          </a:xfrm>
        </p:grpSpPr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A060AE56-EC52-4C71-83DB-C5328B7896A6}"/>
                </a:ext>
              </a:extLst>
            </p:cNvPr>
            <p:cNvSpPr txBox="1"/>
            <p:nvPr/>
          </p:nvSpPr>
          <p:spPr>
            <a:xfrm>
              <a:off x="267877" y="244376"/>
              <a:ext cx="819166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b="1" dirty="0">
                  <a:solidFill>
                    <a:srgbClr val="8B001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4. </a:t>
              </a:r>
              <a:r>
                <a:rPr lang="zh-CN" altLang="en-US" sz="3600" b="1" dirty="0">
                  <a:solidFill>
                    <a:srgbClr val="8B001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兴趣爱好 </a:t>
              </a:r>
              <a:r>
                <a:rPr lang="en-US" altLang="zh-CN" sz="3600" b="1" dirty="0">
                  <a:solidFill>
                    <a:srgbClr val="8B001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&amp; </a:t>
              </a:r>
              <a:r>
                <a:rPr lang="zh-CN" altLang="en-US" sz="3600" b="1" dirty="0">
                  <a:solidFill>
                    <a:srgbClr val="8B001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业余生活</a:t>
              </a: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5A623AC9-7BEF-4447-8D6B-504C1625759E}"/>
                </a:ext>
              </a:extLst>
            </p:cNvPr>
            <p:cNvSpPr txBox="1"/>
            <p:nvPr/>
          </p:nvSpPr>
          <p:spPr>
            <a:xfrm>
              <a:off x="267877" y="810171"/>
              <a:ext cx="262046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>
                  <a:solidFill>
                    <a:srgbClr val="4857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生活的目的是生活</a:t>
              </a:r>
              <a:endParaRPr lang="zh-HK" altLang="en-US" sz="1600" b="1" dirty="0">
                <a:solidFill>
                  <a:srgbClr val="48576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FF0BCC44-F524-4108-815B-73E37D6D92A5}"/>
                </a:ext>
              </a:extLst>
            </p:cNvPr>
            <p:cNvSpPr/>
            <p:nvPr/>
          </p:nvSpPr>
          <p:spPr>
            <a:xfrm>
              <a:off x="0" y="260350"/>
              <a:ext cx="201202" cy="831850"/>
            </a:xfrm>
            <a:prstGeom prst="rect">
              <a:avLst/>
            </a:prstGeom>
            <a:solidFill>
              <a:srgbClr val="8B00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HK" altLang="en-US">
                <a:solidFill>
                  <a:srgbClr val="D7343F"/>
                </a:solidFill>
              </a:endParaRPr>
            </a:p>
          </p:txBody>
        </p: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2AB4EB38-0F9A-44AB-A731-F629163C417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60" t="3367" r="24431" b="15774"/>
          <a:stretch/>
        </p:blipFill>
        <p:spPr>
          <a:xfrm>
            <a:off x="506086" y="2214307"/>
            <a:ext cx="2503501" cy="2100136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41CF1270-19F7-4454-94AF-52E4D7A031A7}"/>
              </a:ext>
            </a:extLst>
          </p:cNvPr>
          <p:cNvSpPr txBox="1"/>
          <p:nvPr/>
        </p:nvSpPr>
        <p:spPr>
          <a:xfrm>
            <a:off x="6194441" y="2023097"/>
            <a:ext cx="5746717" cy="2834750"/>
          </a:xfrm>
          <a:prstGeom prst="rect">
            <a:avLst/>
          </a:prstGeom>
          <a:solidFill>
            <a:srgbClr val="0070C0">
              <a:alpha val="25000"/>
            </a:srgbClr>
          </a:solidFill>
        </p:spPr>
        <p:txBody>
          <a:bodyPr wrap="square" rtlCol="0">
            <a:spAutoFit/>
          </a:bodyPr>
          <a:lstStyle/>
          <a:p>
            <a:pPr algn="ctr" defTabSz="627063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endParaRPr lang="en-US" altLang="zh-CN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algn="ctr" defTabSz="627063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endParaRPr lang="en-US" altLang="zh-CN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algn="ctr" defTabSz="627063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endParaRPr lang="en-US" altLang="zh-CN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algn="ctr" defTabSz="627063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endParaRPr lang="en-US" altLang="zh-CN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algn="ctr" defTabSz="627063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endParaRPr lang="en-US" altLang="zh-CN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algn="ctr" defTabSz="627063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大四这一年里自学了</a:t>
            </a:r>
            <a:r>
              <a:rPr lang="zh-CN" altLang="en-US" b="1" dirty="0">
                <a:latin typeface="等线" panose="02010600030101010101" pitchFamily="2" charset="-122"/>
                <a:ea typeface="等线" panose="02010600030101010101" pitchFamily="2" charset="-122"/>
              </a:rPr>
              <a:t>吉他</a:t>
            </a:r>
            <a:endParaRPr lang="en-US" altLang="zh-CN" b="1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2919C298-14B9-4587-BDC5-A3023DF5E3F8}"/>
              </a:ext>
            </a:extLst>
          </p:cNvPr>
          <p:cNvSpPr txBox="1"/>
          <p:nvPr/>
        </p:nvSpPr>
        <p:spPr>
          <a:xfrm>
            <a:off x="355425" y="1465331"/>
            <a:ext cx="11297296" cy="437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27063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2000" dirty="0">
                <a:latin typeface="等线" panose="02010600030101010101" pitchFamily="2" charset="-122"/>
                <a:ea typeface="等线" panose="02010600030101010101" pitchFamily="2" charset="-122"/>
              </a:rPr>
              <a:t>本科四年里做了很多有意思的事情：</a:t>
            </a:r>
            <a:endParaRPr lang="en-US" altLang="zh-CN" sz="200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569A7C2-0715-4518-9B7A-7EB680077CA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13" r="8273"/>
          <a:stretch/>
        </p:blipFill>
        <p:spPr>
          <a:xfrm>
            <a:off x="7071360" y="2157782"/>
            <a:ext cx="3992880" cy="2156661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3A44783C-623E-4E23-ADB6-022E862C1F73}"/>
              </a:ext>
            </a:extLst>
          </p:cNvPr>
          <p:cNvSpPr txBox="1"/>
          <p:nvPr/>
        </p:nvSpPr>
        <p:spPr>
          <a:xfrm>
            <a:off x="447352" y="5243771"/>
            <a:ext cx="11297296" cy="437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27063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2000" dirty="0">
                <a:latin typeface="等线" panose="02010600030101010101" pitchFamily="2" charset="-122"/>
                <a:ea typeface="等线" panose="02010600030101010101" pitchFamily="2" charset="-122"/>
              </a:rPr>
              <a:t>培养了很多新的兴趣爱好（羽毛球、音乐、</a:t>
            </a:r>
            <a:r>
              <a:rPr lang="en-US" altLang="zh-CN" sz="2000" dirty="0">
                <a:latin typeface="等线" panose="02010600030101010101" pitchFamily="2" charset="-122"/>
                <a:ea typeface="等线" panose="02010600030101010101" pitchFamily="2" charset="-122"/>
              </a:rPr>
              <a:t>……</a:t>
            </a:r>
            <a:r>
              <a:rPr lang="zh-CN" altLang="en-US" sz="2000" dirty="0">
                <a:latin typeface="等线" panose="02010600030101010101" pitchFamily="2" charset="-122"/>
                <a:ea typeface="等线" panose="02010600030101010101" pitchFamily="2" charset="-122"/>
              </a:rPr>
              <a:t>），学会了享受那些</a:t>
            </a:r>
            <a:r>
              <a:rPr lang="zh-CN" altLang="en-US" sz="2000" b="1" dirty="0">
                <a:latin typeface="等线" panose="02010600030101010101" pitchFamily="2" charset="-122"/>
                <a:ea typeface="等线" panose="02010600030101010101" pitchFamily="2" charset="-122"/>
              </a:rPr>
              <a:t>使生活有意义的事情</a:t>
            </a:r>
            <a:endParaRPr lang="en-US" altLang="zh-CN" sz="2000" b="1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C69057C-1AF7-480A-9E67-23DAB47A2617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29" t="9262" r="27215" b="10087"/>
          <a:stretch/>
        </p:blipFill>
        <p:spPr>
          <a:xfrm>
            <a:off x="3239176" y="2214307"/>
            <a:ext cx="2540006" cy="2100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115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wipe/>
      </p:transition>
    </mc:Choice>
    <mc:Fallback>
      <p:transition>
        <p:wip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1F2C902-575A-4154-9882-0C57E6A813BF}"/>
              </a:ext>
            </a:extLst>
          </p:cNvPr>
          <p:cNvSpPr txBox="1"/>
          <p:nvPr/>
        </p:nvSpPr>
        <p:spPr>
          <a:xfrm>
            <a:off x="515983" y="2716797"/>
            <a:ext cx="66141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b="1" dirty="0">
                <a:solidFill>
                  <a:schemeClr val="bg2">
                    <a:lumMod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谢谢大家的倾听！</a:t>
            </a: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B7FFBEAE-7A49-4E9F-880E-22D01436D67B}"/>
              </a:ext>
            </a:extLst>
          </p:cNvPr>
          <p:cNvCxnSpPr/>
          <p:nvPr/>
        </p:nvCxnSpPr>
        <p:spPr>
          <a:xfrm>
            <a:off x="696685" y="3802017"/>
            <a:ext cx="10798629" cy="0"/>
          </a:xfrm>
          <a:prstGeom prst="line">
            <a:avLst/>
          </a:prstGeom>
          <a:ln w="57150" cmpd="dbl">
            <a:solidFill>
              <a:srgbClr val="9A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>
            <a:extLst>
              <a:ext uri="{FF2B5EF4-FFF2-40B4-BE49-F238E27FC236}">
                <a16:creationId xmlns:a16="http://schemas.microsoft.com/office/drawing/2014/main" id="{AD92DFB1-152D-4210-8066-D79728443DFA}"/>
              </a:ext>
            </a:extLst>
          </p:cNvPr>
          <p:cNvSpPr txBox="1"/>
          <p:nvPr/>
        </p:nvSpPr>
        <p:spPr>
          <a:xfrm>
            <a:off x="6917508" y="3871575"/>
            <a:ext cx="45778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800" dirty="0">
                <a:latin typeface="华文仿宋" panose="02010600040101010101" pitchFamily="2" charset="-122"/>
                <a:ea typeface="华文仿宋" panose="02010600040101010101" pitchFamily="2" charset="-122"/>
              </a:rPr>
              <a:t>北京大学化学学院  谷家桢</a:t>
            </a:r>
            <a:endParaRPr lang="en-US" altLang="zh-CN" sz="2800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algn="r"/>
            <a:r>
              <a:rPr lang="en-US" altLang="zh-CN" sz="2000" dirty="0">
                <a:latin typeface="华文仿宋" panose="02010600040101010101" pitchFamily="2" charset="-122"/>
                <a:ea typeface="华文仿宋" panose="02010600040101010101" pitchFamily="2" charset="-122"/>
              </a:rPr>
              <a:t>2021.05.11</a:t>
            </a:r>
            <a:endParaRPr lang="zh-CN" altLang="en-US" sz="2000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75539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wipe/>
      </p:transition>
    </mc:Choice>
    <mc:Fallback>
      <p:transition>
        <p:wipe/>
      </p:transition>
    </mc:Fallback>
  </mc:AlternateContent>
</p:sld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9385</TotalTime>
  <Words>408</Words>
  <Application>Microsoft Office PowerPoint</Application>
  <PresentationFormat>宽屏</PresentationFormat>
  <Paragraphs>89</Paragraphs>
  <Slides>7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17" baseType="lpstr">
      <vt:lpstr>等线</vt:lpstr>
      <vt:lpstr>华文仿宋</vt:lpstr>
      <vt:lpstr>华文楷体</vt:lpstr>
      <vt:lpstr>华文细黑</vt:lpstr>
      <vt:lpstr>华文中宋</vt:lpstr>
      <vt:lpstr>微软雅黑</vt:lpstr>
      <vt:lpstr>Arial</vt:lpstr>
      <vt:lpstr>Calibri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USER</dc:creator>
  <cp:lastModifiedBy>Goo Ceress</cp:lastModifiedBy>
  <cp:revision>540</cp:revision>
  <dcterms:created xsi:type="dcterms:W3CDTF">2015-02-07T06:47:43Z</dcterms:created>
  <dcterms:modified xsi:type="dcterms:W3CDTF">2021-05-10T07:22:13Z</dcterms:modified>
</cp:coreProperties>
</file>